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9" r:id="rId2"/>
    <p:sldMasterId id="2147483671" r:id="rId3"/>
  </p:sldMasterIdLst>
  <p:notesMasterIdLst>
    <p:notesMasterId r:id="rId5"/>
  </p:notesMasterIdLst>
  <p:sldIdLst>
    <p:sldId id="259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C4ED"/>
    <a:srgbClr val="F15D54"/>
    <a:srgbClr val="BB9722"/>
    <a:srgbClr val="E2AD23"/>
    <a:srgbClr val="B3CA34"/>
    <a:srgbClr val="00ABBB"/>
    <a:srgbClr val="F47B20"/>
    <a:srgbClr val="50BD8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695" autoAdjust="0"/>
    <p:restoredTop sz="94710" autoAdjust="0"/>
  </p:normalViewPr>
  <p:slideViewPr>
    <p:cSldViewPr snapToGrid="0" snapToObjects="1">
      <p:cViewPr>
        <p:scale>
          <a:sx n="150" d="100"/>
          <a:sy n="15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A9B1A55-AB71-4B45-B617-B11D826353BE}" type="datetimeFigureOut">
              <a:rPr lang="en-US"/>
              <a:pPr>
                <a:defRPr/>
              </a:pPr>
              <a:t>6/6/2012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53DFFC7-052C-4588-99D9-E03C55D5D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02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163E6D3-CF20-4B47-A318-68E2E9D46E5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8837"/>
            <a:ext cx="8229600" cy="562787"/>
          </a:xfrm>
          <a:prstGeom prst="rect">
            <a:avLst/>
          </a:prstGeom>
        </p:spPr>
        <p:txBody>
          <a:bodyPr lIns="0"/>
          <a:lstStyle>
            <a:lvl1pPr algn="l">
              <a:defRPr sz="2400" b="1" i="0"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638837"/>
            <a:ext cx="8229600" cy="562787"/>
          </a:xfrm>
          <a:prstGeom prst="rect">
            <a:avLst/>
          </a:prstGeom>
        </p:spPr>
        <p:txBody>
          <a:bodyPr lIns="0"/>
          <a:lstStyle>
            <a:lvl1pPr algn="l">
              <a:defRPr sz="2400" b="1" i="0"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8837"/>
            <a:ext cx="8229600" cy="562787"/>
          </a:xfrm>
          <a:prstGeom prst="rect">
            <a:avLst/>
          </a:prstGeom>
        </p:spPr>
        <p:txBody>
          <a:bodyPr lIns="0"/>
          <a:lstStyle>
            <a:lvl1pPr algn="l">
              <a:defRPr sz="2400" b="1" i="0"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8D59D5-0598-471A-A249-8A8605CD95FC}" type="datetimeFigureOut">
              <a:rPr lang="en-US"/>
              <a:pPr>
                <a:defRPr/>
              </a:pPr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913F16-4016-47B1-AE20-B790260224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57200" y="0"/>
            <a:ext cx="8686800" cy="6858000"/>
          </a:xfrm>
          <a:prstGeom prst="rect">
            <a:avLst/>
          </a:prstGeom>
          <a:solidFill>
            <a:srgbClr val="F7F1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185863"/>
            <a:ext cx="9144000" cy="212725"/>
          </a:xfrm>
          <a:prstGeom prst="rect">
            <a:avLst/>
          </a:prstGeom>
          <a:solidFill>
            <a:srgbClr val="BB97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rgbClr val="00ABBB"/>
                </a:solidFill>
              </a:ln>
              <a:solidFill>
                <a:srgbClr val="00ABBB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441325"/>
            <a:ext cx="9144000" cy="874713"/>
          </a:xfrm>
          <a:prstGeom prst="rect">
            <a:avLst/>
          </a:prstGeom>
          <a:solidFill>
            <a:srgbClr val="562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9" descr="LMP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167688" y="757238"/>
            <a:ext cx="519112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874713" y="101600"/>
            <a:ext cx="2281237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/>
              </a:rPr>
              <a:t>SNAPSHOTS</a:t>
            </a:r>
            <a:r>
              <a:rPr lang="en-US" sz="1200" dirty="0">
                <a:latin typeface="Arial"/>
              </a:rPr>
              <a:t> OF </a:t>
            </a:r>
            <a:r>
              <a:rPr lang="en-US" sz="1200" b="1" dirty="0">
                <a:latin typeface="Arial"/>
              </a:rPr>
              <a:t>CHANGE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/>
            </a:endParaRPr>
          </a:p>
        </p:txBody>
      </p:sp>
      <p:pic>
        <p:nvPicPr>
          <p:cNvPr id="1034" name="Picture 11" descr="camera_icon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436563" y="79375"/>
            <a:ext cx="4603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 userDrawn="1"/>
        </p:nvSpPr>
        <p:spPr>
          <a:xfrm>
            <a:off x="5880100" y="125413"/>
            <a:ext cx="2806700" cy="1841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err="1">
                <a:solidFill>
                  <a:srgbClr val="A58125"/>
                </a:solidFill>
                <a:cs typeface="Arial" charset="0"/>
              </a:rPr>
              <a:t>Ophthamology</a:t>
            </a:r>
            <a:endParaRPr lang="en-US" sz="1200" b="1" dirty="0">
              <a:solidFill>
                <a:srgbClr val="A58125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2D7100-436A-4DA8-B45F-A189C8F60CB1}" type="datetimeFigureOut">
              <a:rPr lang="en-US"/>
              <a:pPr>
                <a:defRPr/>
              </a:pPr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CE222A-C7A7-4B59-B72C-8D4FCD9859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57200" y="0"/>
            <a:ext cx="8686800" cy="6858000"/>
          </a:xfrm>
          <a:prstGeom prst="rect">
            <a:avLst/>
          </a:prstGeom>
          <a:solidFill>
            <a:srgbClr val="F7F1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185863"/>
            <a:ext cx="9144000" cy="212725"/>
          </a:xfrm>
          <a:prstGeom prst="rect">
            <a:avLst/>
          </a:prstGeom>
          <a:solidFill>
            <a:srgbClr val="F15D5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441325"/>
            <a:ext cx="9144000" cy="874713"/>
          </a:xfrm>
          <a:prstGeom prst="rect">
            <a:avLst/>
          </a:prstGeom>
          <a:solidFill>
            <a:srgbClr val="562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080" name="Picture 9" descr="LMP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167688" y="757238"/>
            <a:ext cx="519112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874713" y="101600"/>
            <a:ext cx="2281237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/>
              </a:rPr>
              <a:t>SNAPSHOTS</a:t>
            </a:r>
            <a:r>
              <a:rPr lang="en-US" sz="1200" dirty="0">
                <a:latin typeface="Arial"/>
              </a:rPr>
              <a:t> OF </a:t>
            </a:r>
            <a:r>
              <a:rPr lang="en-US" sz="1200" b="1" dirty="0">
                <a:latin typeface="Arial"/>
              </a:rPr>
              <a:t>CHANGE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/>
            </a:endParaRPr>
          </a:p>
        </p:txBody>
      </p:sp>
      <p:pic>
        <p:nvPicPr>
          <p:cNvPr id="3082" name="Picture 11" descr="camera_icon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436563" y="79375"/>
            <a:ext cx="4603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 userDrawn="1"/>
        </p:nvSpPr>
        <p:spPr>
          <a:xfrm>
            <a:off x="5880100" y="128588"/>
            <a:ext cx="2806700" cy="1841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rgbClr val="F15D54"/>
                </a:solidFill>
                <a:cs typeface="Arial" charset="0"/>
              </a:rPr>
              <a:t>Primary Care</a:t>
            </a:r>
            <a:endParaRPr lang="en-US" sz="1200" b="1" dirty="0">
              <a:solidFill>
                <a:srgbClr val="F15D54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iming>
    <p:tnLst>
      <p:par>
        <p:cTn id="1" dur="indefinite" restart="never" nodeType="tmRoot"/>
      </p:par>
    </p:tnLst>
  </p:timing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62C85F4-6E50-4ECC-8BDE-03D58064F7D9}" type="datetimeFigureOut">
              <a:rPr lang="en-US"/>
              <a:pPr>
                <a:defRPr/>
              </a:pPr>
              <a:t>6/6/2012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4FEE54-C4E9-4682-891E-CF43EAE93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57200" y="0"/>
            <a:ext cx="8686800" cy="6858000"/>
          </a:xfrm>
          <a:prstGeom prst="rect">
            <a:avLst/>
          </a:prstGeom>
          <a:solidFill>
            <a:srgbClr val="F7F1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185863"/>
            <a:ext cx="9144000" cy="212725"/>
          </a:xfrm>
          <a:prstGeom prst="rect">
            <a:avLst/>
          </a:prstGeom>
          <a:solidFill>
            <a:srgbClr val="7AC4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7AC4ED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441325"/>
            <a:ext cx="9144000" cy="874713"/>
          </a:xfrm>
          <a:prstGeom prst="rect">
            <a:avLst/>
          </a:prstGeom>
          <a:solidFill>
            <a:srgbClr val="562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128" name="Picture 9" descr="LMP.png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167688" y="757238"/>
            <a:ext cx="519112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874713" y="101600"/>
            <a:ext cx="2281237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Arial"/>
              </a:rPr>
              <a:t>SNAPSHOTS</a:t>
            </a:r>
            <a:r>
              <a:rPr lang="en-US" sz="1200" dirty="0">
                <a:latin typeface="Arial"/>
              </a:rPr>
              <a:t> OF </a:t>
            </a:r>
            <a:r>
              <a:rPr lang="en-US" sz="1200" b="1" dirty="0">
                <a:latin typeface="Arial"/>
              </a:rPr>
              <a:t>CHANGE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/>
            </a:endParaRPr>
          </a:p>
        </p:txBody>
      </p:sp>
      <p:pic>
        <p:nvPicPr>
          <p:cNvPr id="5130" name="Picture 11" descr="camera_icon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436563" y="79375"/>
            <a:ext cx="4603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 userDrawn="1"/>
        </p:nvSpPr>
        <p:spPr>
          <a:xfrm>
            <a:off x="5880100" y="125413"/>
            <a:ext cx="2806700" cy="18415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rgbClr val="7AC4ED"/>
                </a:solidFill>
                <a:cs typeface="Arial" charset="0"/>
              </a:rPr>
              <a:t>Clinical Nutrition</a:t>
            </a:r>
            <a:endParaRPr lang="en-US" sz="1200" b="1" dirty="0">
              <a:solidFill>
                <a:srgbClr val="7AC4ED"/>
              </a:solidFill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873125"/>
          </a:xfrm>
          <a:noFill/>
          <a:ln>
            <a:miter lim="800000"/>
            <a:headEnd/>
            <a:tailEnd/>
          </a:ln>
        </p:spPr>
        <p:txBody>
          <a:bodyPr vert="horz" wrap="square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mtClean="0">
                <a:latin typeface="Arial" charset="0"/>
              </a:rPr>
              <a:t>Better workflow helps control blood pressures </a:t>
            </a:r>
            <a:endParaRPr lang="en-US" smtClean="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28688" y="1666875"/>
            <a:ext cx="4329112" cy="321627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 fontAlgn="auto">
              <a:spcBef>
                <a:spcPct val="25000"/>
              </a:spcBef>
              <a:spcAft>
                <a:spcPts val="600"/>
              </a:spcAft>
              <a:defRPr/>
            </a:pPr>
            <a:r>
              <a:rPr lang="en-US" sz="1600" dirty="0">
                <a:solidFill>
                  <a:srgbClr val="F15D54"/>
                </a:solidFill>
                <a:cs typeface="Arial" charset="0"/>
              </a:rPr>
              <a:t>WHAT THEY DID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dirty="0">
                <a:latin typeface="Arial"/>
                <a:cs typeface="Arial"/>
              </a:rPr>
              <a:t>This UBT in Largo, Md., got more hypertensive </a:t>
            </a:r>
            <a:br>
              <a:rPr lang="en-US" sz="1400" dirty="0">
                <a:latin typeface="Arial"/>
                <a:cs typeface="Arial"/>
              </a:rPr>
            </a:br>
            <a:r>
              <a:rPr lang="en-US" sz="1400" dirty="0">
                <a:latin typeface="Arial"/>
                <a:cs typeface="Arial"/>
              </a:rPr>
              <a:t>patients’ blood pressure under control by:</a:t>
            </a:r>
          </a:p>
          <a:p>
            <a:pPr marL="285750" indent="-285750" fontAlgn="auto">
              <a:spcBef>
                <a:spcPts val="0"/>
              </a:spcBef>
              <a:spcAft>
                <a:spcPts val="600"/>
              </a:spcAft>
              <a:buClr>
                <a:srgbClr val="F15D54"/>
              </a:buClr>
              <a:buFont typeface="Arial"/>
              <a:buChar char="•"/>
              <a:defRPr/>
            </a:pPr>
            <a:r>
              <a:rPr lang="en-US" sz="1400" dirty="0">
                <a:latin typeface="Arial"/>
                <a:cs typeface="Arial"/>
              </a:rPr>
              <a:t>developing </a:t>
            </a:r>
            <a:r>
              <a:rPr lang="en-US" sz="1400" dirty="0">
                <a:latin typeface="Arial"/>
                <a:cs typeface="Arial"/>
              </a:rPr>
              <a:t>specialized scripts for the clinical nursing assistants (CNAs), who manage the schedule for blood pressure checks and make outreach calls to patients with hypertension</a:t>
            </a:r>
          </a:p>
          <a:p>
            <a:pPr marL="285750" indent="-285750" fontAlgn="auto">
              <a:spcBef>
                <a:spcPts val="0"/>
              </a:spcBef>
              <a:spcAft>
                <a:spcPts val="600"/>
              </a:spcAft>
              <a:buClr>
                <a:srgbClr val="F15D54"/>
              </a:buClr>
              <a:buFont typeface="Arial"/>
              <a:buChar char="•"/>
              <a:defRPr/>
            </a:pPr>
            <a:r>
              <a:rPr lang="en-US" sz="1400" dirty="0">
                <a:latin typeface="Arial"/>
                <a:cs typeface="Arial"/>
              </a:rPr>
              <a:t>developing </a:t>
            </a:r>
            <a:r>
              <a:rPr lang="en-US" sz="1400" dirty="0">
                <a:latin typeface="Arial"/>
                <a:cs typeface="Arial"/>
              </a:rPr>
              <a:t>scripts for the receptionists, who make appointment reminder calls</a:t>
            </a:r>
          </a:p>
          <a:p>
            <a:pPr marL="285750" indent="-285750" fontAlgn="auto">
              <a:spcBef>
                <a:spcPts val="0"/>
              </a:spcBef>
              <a:spcAft>
                <a:spcPts val="600"/>
              </a:spcAft>
              <a:buClr>
                <a:srgbClr val="F15D54"/>
              </a:buClr>
              <a:buFont typeface="Arial"/>
              <a:buChar char="•"/>
              <a:defRPr/>
            </a:pPr>
            <a:r>
              <a:rPr lang="en-US" sz="1400" dirty="0">
                <a:latin typeface="Arial"/>
                <a:cs typeface="Arial"/>
              </a:rPr>
              <a:t>sending </a:t>
            </a:r>
            <a:r>
              <a:rPr lang="en-US" sz="1400" dirty="0">
                <a:latin typeface="Arial"/>
                <a:cs typeface="Arial"/>
              </a:rPr>
              <a:t>patients with elevated blood pressure to nurse practitioners for management</a:t>
            </a:r>
          </a:p>
          <a:p>
            <a:pPr marL="285750" indent="-285750" fontAlgn="auto">
              <a:spcBef>
                <a:spcPts val="0"/>
              </a:spcBef>
              <a:spcAft>
                <a:spcPts val="600"/>
              </a:spcAft>
              <a:buClr>
                <a:srgbClr val="F15D54"/>
              </a:buClr>
              <a:buFont typeface="Arial"/>
              <a:buChar char="•"/>
              <a:defRPr/>
            </a:pPr>
            <a:r>
              <a:rPr lang="en-US" sz="1400" dirty="0">
                <a:latin typeface="Arial"/>
                <a:cs typeface="Arial"/>
              </a:rPr>
              <a:t>referring </a:t>
            </a:r>
            <a:r>
              <a:rPr lang="en-US" sz="1400" dirty="0">
                <a:latin typeface="Arial"/>
                <a:cs typeface="Arial"/>
              </a:rPr>
              <a:t>patients with complex blood pressure medication management for additional consultation</a:t>
            </a:r>
          </a:p>
        </p:txBody>
      </p:sp>
      <p:sp>
        <p:nvSpPr>
          <p:cNvPr id="9219" name="TextBox 4"/>
          <p:cNvSpPr txBox="1">
            <a:spLocks noChangeArrowheads="1"/>
          </p:cNvSpPr>
          <p:nvPr/>
        </p:nvSpPr>
        <p:spPr bwMode="auto">
          <a:xfrm>
            <a:off x="5638800" y="4549775"/>
            <a:ext cx="2897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200"/>
              <a:t>Visit </a:t>
            </a:r>
            <a:r>
              <a:rPr lang="en-US" sz="1200" b="1">
                <a:solidFill>
                  <a:srgbClr val="562700"/>
                </a:solidFill>
              </a:rPr>
              <a:t>LMP</a:t>
            </a:r>
            <a:r>
              <a:rPr lang="en-US" sz="1200" b="1">
                <a:solidFill>
                  <a:srgbClr val="F15D54"/>
                </a:solidFill>
              </a:rPr>
              <a:t>artnership.org</a:t>
            </a:r>
            <a:r>
              <a:rPr lang="en-US" sz="1200"/>
              <a:t> for ideas and tools for your team.</a:t>
            </a:r>
          </a:p>
        </p:txBody>
      </p:sp>
      <p:pic>
        <p:nvPicPr>
          <p:cNvPr id="9220" name="Picture 5" descr="laptop_icon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4552950"/>
            <a:ext cx="2492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3" descr="snapshot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86375" y="1666875"/>
            <a:ext cx="3432175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10" descr="snapshot2_graph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88" y="5067300"/>
            <a:ext cx="2286000" cy="17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90</Words>
  <Application>Microsoft Macintosh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Calibri</vt:lpstr>
      <vt:lpstr>Arial</vt:lpstr>
      <vt:lpstr>Custom Design</vt:lpstr>
      <vt:lpstr>1_Custom Design</vt:lpstr>
      <vt:lpstr>2_Custom Design</vt:lpstr>
      <vt:lpstr>Custom Design</vt:lpstr>
      <vt:lpstr>1_Custom Design</vt:lpstr>
      <vt:lpstr>2_Custom Design</vt:lpstr>
      <vt:lpstr>Better workflow helps control blood pressures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retter</dc:creator>
  <cp:lastModifiedBy>O152597</cp:lastModifiedBy>
  <cp:revision>37</cp:revision>
  <dcterms:created xsi:type="dcterms:W3CDTF">2012-04-23T21:01:16Z</dcterms:created>
  <dcterms:modified xsi:type="dcterms:W3CDTF">2012-06-06T21:46:24Z</dcterms:modified>
</cp:coreProperties>
</file>